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2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64" r:id="rId4"/>
    <p:sldId id="265" r:id="rId5"/>
    <p:sldId id="273" r:id="rId6"/>
    <p:sldId id="258" r:id="rId7"/>
    <p:sldId id="266" r:id="rId8"/>
    <p:sldId id="259" r:id="rId9"/>
    <p:sldId id="260" r:id="rId10"/>
    <p:sldId id="263" r:id="rId11"/>
    <p:sldId id="261" r:id="rId12"/>
    <p:sldId id="262" r:id="rId13"/>
    <p:sldId id="268" r:id="rId14"/>
    <p:sldId id="267" r:id="rId15"/>
    <p:sldId id="269" r:id="rId16"/>
    <p:sldId id="272" r:id="rId17"/>
    <p:sldId id="270" r:id="rId18"/>
    <p:sldId id="271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4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que\Git\Git\Projets\Adamant\heat_control\Mesures\In%20the%20Legobox\Tableaux%20de%20mesures\Valeurs_Tes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que\Git\Git\Projets\Adamant\heat_control\Mesures\In%20the%20Legobox\Tableaux%20de%20mesures\Valeurs_Tes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que\Git\Git\Projets\Adamant\heat_control\Mesures\In%20the%20Legobox\Tableaux%20de%20mesures\Valeurs_Tes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formatique\Git\Git\Projets\Adamant\heat_control\Mesures\In%20the%20Legobox\Tableaux%20de%20mesures\Valeurs_Tes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fr-FR" sz="18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Temperature (°) as a function of %CPU with 3/4 fans </a:t>
            </a:r>
            <a:r>
              <a:rPr lang="fr-FR" sz="1800" b="1" i="0" baseline="0">
                <a:effectLst/>
              </a:rPr>
              <a:t>(RPi1)</a:t>
            </a:r>
            <a:endParaRPr lang="fr-FR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Feuille1!$A$17</c:f>
              <c:strCache>
                <c:ptCount val="1"/>
                <c:pt idx="0">
                  <c:v>P6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Feuille1!$B$1:$F$1</c:f>
              <c:numCache>
                <c:formatCode>0.00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cat>
          <c:val>
            <c:numRef>
              <c:f>Feuille1!$B$17:$F$17</c:f>
              <c:numCache>
                <c:formatCode>0.00</c:formatCode>
                <c:ptCount val="5"/>
                <c:pt idx="0">
                  <c:v>29.3</c:v>
                </c:pt>
                <c:pt idx="1">
                  <c:v>34.700000000000003</c:v>
                </c:pt>
                <c:pt idx="2">
                  <c:v>37.9</c:v>
                </c:pt>
                <c:pt idx="3">
                  <c:v>40.6</c:v>
                </c:pt>
                <c:pt idx="4">
                  <c:v>43.3</c:v>
                </c:pt>
              </c:numCache>
            </c:numRef>
          </c:val>
        </c:ser>
        <c:ser>
          <c:idx val="1"/>
          <c:order val="1"/>
          <c:tx>
            <c:strRef>
              <c:f>Feuille1!$A$20</c:f>
              <c:strCache>
                <c:ptCount val="1"/>
                <c:pt idx="0">
                  <c:v>P7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Feuille1!$B$1:$F$1</c:f>
              <c:numCache>
                <c:formatCode>0.00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cat>
          <c:val>
            <c:numRef>
              <c:f>Feuille1!$B$20:$F$20</c:f>
              <c:numCache>
                <c:formatCode>0.00</c:formatCode>
                <c:ptCount val="5"/>
                <c:pt idx="0">
                  <c:v>27.7</c:v>
                </c:pt>
                <c:pt idx="1">
                  <c:v>32.6</c:v>
                </c:pt>
                <c:pt idx="2">
                  <c:v>35.799999999999997</c:v>
                </c:pt>
                <c:pt idx="3">
                  <c:v>37.9</c:v>
                </c:pt>
                <c:pt idx="4">
                  <c:v>40.6</c:v>
                </c:pt>
              </c:numCache>
            </c:numRef>
          </c:val>
        </c:ser>
        <c:ser>
          <c:idx val="2"/>
          <c:order val="2"/>
          <c:tx>
            <c:strRef>
              <c:f>Feuille1!$A$23</c:f>
              <c:strCache>
                <c:ptCount val="1"/>
                <c:pt idx="0">
                  <c:v>P8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Feuille1!$B$1:$F$1</c:f>
              <c:numCache>
                <c:formatCode>0.00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cat>
          <c:val>
            <c:numRef>
              <c:f>Feuille1!$B$23:$F$23</c:f>
              <c:numCache>
                <c:formatCode>0.00</c:formatCode>
                <c:ptCount val="5"/>
                <c:pt idx="0">
                  <c:v>29.3</c:v>
                </c:pt>
                <c:pt idx="1">
                  <c:v>33.6</c:v>
                </c:pt>
                <c:pt idx="2">
                  <c:v>36.299999999999997</c:v>
                </c:pt>
                <c:pt idx="3">
                  <c:v>40.1</c:v>
                </c:pt>
                <c:pt idx="4">
                  <c:v>44.4</c:v>
                </c:pt>
              </c:numCache>
            </c:numRef>
          </c:val>
        </c:ser>
        <c:ser>
          <c:idx val="3"/>
          <c:order val="3"/>
          <c:tx>
            <c:strRef>
              <c:f>Feuille1!$A$26</c:f>
              <c:strCache>
                <c:ptCount val="1"/>
                <c:pt idx="0">
                  <c:v>P9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Feuille1!$B$1:$F$1</c:f>
              <c:numCache>
                <c:formatCode>0.00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cat>
          <c:val>
            <c:numRef>
              <c:f>Feuille1!$B$26:$F$26</c:f>
              <c:numCache>
                <c:formatCode>0.00</c:formatCode>
                <c:ptCount val="5"/>
                <c:pt idx="0">
                  <c:v>28.8</c:v>
                </c:pt>
                <c:pt idx="1">
                  <c:v>34.200000000000003</c:v>
                </c:pt>
                <c:pt idx="2">
                  <c:v>37.9</c:v>
                </c:pt>
                <c:pt idx="3">
                  <c:v>41.2</c:v>
                </c:pt>
                <c:pt idx="4">
                  <c:v>43.3</c:v>
                </c:pt>
              </c:numCache>
            </c:numRef>
          </c:val>
        </c:ser>
        <c:ser>
          <c:idx val="4"/>
          <c:order val="4"/>
          <c:tx>
            <c:strRef>
              <c:f>Feuille1!$A$29</c:f>
              <c:strCache>
                <c:ptCount val="1"/>
                <c:pt idx="0">
                  <c:v>P10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Feuille1!$B$1:$F$1</c:f>
              <c:numCache>
                <c:formatCode>0.00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cat>
          <c:val>
            <c:numRef>
              <c:f>Feuille1!$B$29:$F$29</c:f>
              <c:numCache>
                <c:formatCode>0.00</c:formatCode>
                <c:ptCount val="5"/>
                <c:pt idx="0">
                  <c:v>29.3</c:v>
                </c:pt>
                <c:pt idx="1">
                  <c:v>34.700000000000003</c:v>
                </c:pt>
                <c:pt idx="2">
                  <c:v>37.9</c:v>
                </c:pt>
                <c:pt idx="3">
                  <c:v>40.6</c:v>
                </c:pt>
                <c:pt idx="4">
                  <c:v>44.4</c:v>
                </c:pt>
              </c:numCache>
            </c:numRef>
          </c:val>
        </c:ser>
        <c:ser>
          <c:idx val="5"/>
          <c:order val="5"/>
          <c:tx>
            <c:strRef>
              <c:f>Feuille1!$A$32</c:f>
              <c:strCache>
                <c:ptCount val="1"/>
                <c:pt idx="0">
                  <c:v>P11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Feuille1!$B$1:$F$1</c:f>
              <c:numCache>
                <c:formatCode>0.00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cat>
          <c:val>
            <c:numRef>
              <c:f>Feuille1!$B$32:$F$32</c:f>
              <c:numCache>
                <c:formatCode>0.00</c:formatCode>
                <c:ptCount val="5"/>
                <c:pt idx="0">
                  <c:v>30.9</c:v>
                </c:pt>
                <c:pt idx="1">
                  <c:v>36.9</c:v>
                </c:pt>
                <c:pt idx="2">
                  <c:v>40.1</c:v>
                </c:pt>
                <c:pt idx="3">
                  <c:v>43.3</c:v>
                </c:pt>
                <c:pt idx="4">
                  <c:v>46.5</c:v>
                </c:pt>
              </c:numCache>
            </c:numRef>
          </c:val>
        </c:ser>
        <c:ser>
          <c:idx val="6"/>
          <c:order val="6"/>
          <c:tx>
            <c:strRef>
              <c:f>Feuille1!$A$35</c:f>
              <c:strCache>
                <c:ptCount val="1"/>
                <c:pt idx="0">
                  <c:v>P12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Feuille1!$B$1:$F$1</c:f>
              <c:numCache>
                <c:formatCode>0.00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cat>
          <c:val>
            <c:numRef>
              <c:f>Feuille1!$B$35:$F$35</c:f>
              <c:numCache>
                <c:formatCode>0.00</c:formatCode>
                <c:ptCount val="5"/>
                <c:pt idx="0">
                  <c:v>31.6</c:v>
                </c:pt>
                <c:pt idx="1">
                  <c:v>37.9</c:v>
                </c:pt>
                <c:pt idx="2">
                  <c:v>41.2</c:v>
                </c:pt>
                <c:pt idx="3">
                  <c:v>44.9</c:v>
                </c:pt>
                <c:pt idx="4">
                  <c:v>47.6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064108720"/>
        <c:axId val="2064108176"/>
      </c:barChart>
      <c:catAx>
        <c:axId val="2064108720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64108176"/>
        <c:crosses val="autoZero"/>
        <c:auto val="1"/>
        <c:lblAlgn val="ctr"/>
        <c:lblOffset val="100"/>
        <c:noMultiLvlLbl val="0"/>
      </c:catAx>
      <c:valAx>
        <c:axId val="2064108176"/>
        <c:scaling>
          <c:orientation val="minMax"/>
          <c:min val="25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64108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fr-FR" sz="18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Temperature (°) as a function of %CPU with 3/4 fans </a:t>
            </a:r>
            <a:r>
              <a:rPr lang="fr-FR" sz="1800" b="1" i="0" baseline="0">
                <a:effectLst/>
              </a:rPr>
              <a:t>(RPi2)</a:t>
            </a:r>
            <a:endParaRPr lang="fr-FR">
              <a:effectLst/>
            </a:endParaRPr>
          </a:p>
        </c:rich>
      </c:tx>
      <c:layout>
        <c:manualLayout>
          <c:xMode val="edge"/>
          <c:yMode val="edge"/>
          <c:x val="0.11538188976377955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Feuille1!$A$21</c:f>
              <c:strCache>
                <c:ptCount val="1"/>
                <c:pt idx="0">
                  <c:v>P7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Feuille1!$B$1:$F$1</c:f>
              <c:numCache>
                <c:formatCode>0.00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cat>
          <c:val>
            <c:numRef>
              <c:f>Feuille1!$B$21:$F$21</c:f>
              <c:numCache>
                <c:formatCode>0.00</c:formatCode>
                <c:ptCount val="5"/>
                <c:pt idx="0">
                  <c:v>27.2</c:v>
                </c:pt>
                <c:pt idx="1">
                  <c:v>31.5</c:v>
                </c:pt>
                <c:pt idx="2">
                  <c:v>32.6</c:v>
                </c:pt>
                <c:pt idx="3">
                  <c:v>35.799999999999997</c:v>
                </c:pt>
                <c:pt idx="4">
                  <c:v>37.4</c:v>
                </c:pt>
              </c:numCache>
            </c:numRef>
          </c:val>
        </c:ser>
        <c:ser>
          <c:idx val="1"/>
          <c:order val="1"/>
          <c:tx>
            <c:strRef>
              <c:f>Feuille1!$A$24</c:f>
              <c:strCache>
                <c:ptCount val="1"/>
                <c:pt idx="0">
                  <c:v>P8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Feuille1!$B$1:$F$1</c:f>
              <c:numCache>
                <c:formatCode>0.00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cat>
          <c:val>
            <c:numRef>
              <c:f>Feuille1!$B$24:$F$24</c:f>
              <c:numCache>
                <c:formatCode>0.00</c:formatCode>
                <c:ptCount val="5"/>
                <c:pt idx="0">
                  <c:v>27.7</c:v>
                </c:pt>
                <c:pt idx="1">
                  <c:v>34.200000000000003</c:v>
                </c:pt>
                <c:pt idx="2">
                  <c:v>36.9</c:v>
                </c:pt>
                <c:pt idx="3">
                  <c:v>39.5</c:v>
                </c:pt>
                <c:pt idx="4">
                  <c:v>40.1</c:v>
                </c:pt>
              </c:numCache>
            </c:numRef>
          </c:val>
        </c:ser>
        <c:ser>
          <c:idx val="2"/>
          <c:order val="2"/>
          <c:tx>
            <c:strRef>
              <c:f>Feuille1!$A$27</c:f>
              <c:strCache>
                <c:ptCount val="1"/>
                <c:pt idx="0">
                  <c:v>P9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Feuille1!$B$1:$F$1</c:f>
              <c:numCache>
                <c:formatCode>0.00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cat>
          <c:val>
            <c:numRef>
              <c:f>Feuille1!$B$27:$F$27</c:f>
              <c:numCache>
                <c:formatCode>0.00</c:formatCode>
                <c:ptCount val="5"/>
                <c:pt idx="0">
                  <c:v>27.2</c:v>
                </c:pt>
                <c:pt idx="1">
                  <c:v>30.4</c:v>
                </c:pt>
                <c:pt idx="2">
                  <c:v>32.6</c:v>
                </c:pt>
                <c:pt idx="3">
                  <c:v>36.299999999999997</c:v>
                </c:pt>
                <c:pt idx="4">
                  <c:v>38.5</c:v>
                </c:pt>
              </c:numCache>
            </c:numRef>
          </c:val>
        </c:ser>
        <c:ser>
          <c:idx val="3"/>
          <c:order val="3"/>
          <c:tx>
            <c:strRef>
              <c:f>Feuille1!$A$30</c:f>
              <c:strCache>
                <c:ptCount val="1"/>
                <c:pt idx="0">
                  <c:v>P10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Feuille1!$B$1:$F$1</c:f>
              <c:numCache>
                <c:formatCode>0.00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cat>
          <c:val>
            <c:numRef>
              <c:f>Feuille1!$B$30:$F$30</c:f>
              <c:numCache>
                <c:formatCode>0.00</c:formatCode>
                <c:ptCount val="5"/>
                <c:pt idx="0">
                  <c:v>26.1</c:v>
                </c:pt>
                <c:pt idx="1">
                  <c:v>29.9</c:v>
                </c:pt>
                <c:pt idx="2">
                  <c:v>32</c:v>
                </c:pt>
                <c:pt idx="3">
                  <c:v>34.700000000000003</c:v>
                </c:pt>
                <c:pt idx="4">
                  <c:v>37.9</c:v>
                </c:pt>
              </c:numCache>
            </c:numRef>
          </c:val>
        </c:ser>
        <c:ser>
          <c:idx val="4"/>
          <c:order val="4"/>
          <c:tx>
            <c:strRef>
              <c:f>Feuille1!$A$33</c:f>
              <c:strCache>
                <c:ptCount val="1"/>
                <c:pt idx="0">
                  <c:v>P11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Feuille1!$B$1:$F$1</c:f>
              <c:numCache>
                <c:formatCode>0.00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cat>
          <c:val>
            <c:numRef>
              <c:f>Feuille1!$B$33:$F$33</c:f>
              <c:numCache>
                <c:formatCode>0.00</c:formatCode>
                <c:ptCount val="5"/>
                <c:pt idx="0">
                  <c:v>29.3</c:v>
                </c:pt>
                <c:pt idx="1">
                  <c:v>33.1</c:v>
                </c:pt>
                <c:pt idx="2">
                  <c:v>35.799999999999997</c:v>
                </c:pt>
                <c:pt idx="3">
                  <c:v>39</c:v>
                </c:pt>
                <c:pt idx="4">
                  <c:v>41.2</c:v>
                </c:pt>
              </c:numCache>
            </c:numRef>
          </c:val>
        </c:ser>
        <c:ser>
          <c:idx val="5"/>
          <c:order val="5"/>
          <c:tx>
            <c:strRef>
              <c:f>Feuille1!$A$36</c:f>
              <c:strCache>
                <c:ptCount val="1"/>
                <c:pt idx="0">
                  <c:v>P12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Feuille1!$B$1:$F$1</c:f>
              <c:numCache>
                <c:formatCode>0.00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cat>
          <c:val>
            <c:numRef>
              <c:f>Feuille1!$B$36:$F$36</c:f>
              <c:numCache>
                <c:formatCode>0.00</c:formatCode>
                <c:ptCount val="5"/>
                <c:pt idx="0">
                  <c:v>29.9</c:v>
                </c:pt>
                <c:pt idx="1">
                  <c:v>34.200000000000003</c:v>
                </c:pt>
                <c:pt idx="2">
                  <c:v>36.9</c:v>
                </c:pt>
                <c:pt idx="3">
                  <c:v>41.2</c:v>
                </c:pt>
                <c:pt idx="4">
                  <c:v>43.3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064105456"/>
        <c:axId val="2064103280"/>
      </c:barChart>
      <c:catAx>
        <c:axId val="2064105456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64103280"/>
        <c:crosses val="autoZero"/>
        <c:auto val="1"/>
        <c:lblAlgn val="ctr"/>
        <c:lblOffset val="100"/>
        <c:noMultiLvlLbl val="0"/>
      </c:catAx>
      <c:valAx>
        <c:axId val="2064103280"/>
        <c:scaling>
          <c:orientation val="minMax"/>
          <c:max val="50"/>
          <c:min val="25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64105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fr-FR"/>
              <a:t>Temperature</a:t>
            </a:r>
            <a:r>
              <a:rPr lang="fr-FR" baseline="0"/>
              <a:t> (°) as a function of %CPU with 2 fans </a:t>
            </a:r>
            <a:r>
              <a:rPr lang="fr-FR" sz="1600" b="1" i="0" u="none" strike="noStrike" baseline="0">
                <a:effectLst/>
              </a:rPr>
              <a:t>(RPi2)</a:t>
            </a:r>
            <a:endParaRPr lang="fr-FR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Feuille1!$A$3</c:f>
              <c:strCache>
                <c:ptCount val="1"/>
                <c:pt idx="0">
                  <c:v>P1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Feuille1!$B$1:$F$1</c:f>
              <c:numCache>
                <c:formatCode>0.00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cat>
          <c:val>
            <c:numRef>
              <c:f>Feuille1!$B$3:$F$3</c:f>
              <c:numCache>
                <c:formatCode>0.00</c:formatCode>
                <c:ptCount val="5"/>
                <c:pt idx="0">
                  <c:v>26.1</c:v>
                </c:pt>
                <c:pt idx="1">
                  <c:v>29.9</c:v>
                </c:pt>
                <c:pt idx="2">
                  <c:v>31.2</c:v>
                </c:pt>
                <c:pt idx="3">
                  <c:v>33.6</c:v>
                </c:pt>
                <c:pt idx="4">
                  <c:v>35.799999999999997</c:v>
                </c:pt>
              </c:numCache>
            </c:numRef>
          </c:val>
        </c:ser>
        <c:ser>
          <c:idx val="1"/>
          <c:order val="1"/>
          <c:tx>
            <c:strRef>
              <c:f>Feuille1!$A$6</c:f>
              <c:strCache>
                <c:ptCount val="1"/>
                <c:pt idx="0">
                  <c:v>P2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Feuille1!$B$1:$F$1</c:f>
              <c:numCache>
                <c:formatCode>0.00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cat>
          <c:val>
            <c:numRef>
              <c:f>Feuille1!$B$6:$F$6</c:f>
              <c:numCache>
                <c:formatCode>0.00</c:formatCode>
                <c:ptCount val="5"/>
                <c:pt idx="0">
                  <c:v>26.6</c:v>
                </c:pt>
                <c:pt idx="1">
                  <c:v>30.4</c:v>
                </c:pt>
                <c:pt idx="2">
                  <c:v>32.6</c:v>
                </c:pt>
                <c:pt idx="3">
                  <c:v>34.5</c:v>
                </c:pt>
                <c:pt idx="4">
                  <c:v>37.9</c:v>
                </c:pt>
              </c:numCache>
            </c:numRef>
          </c:val>
        </c:ser>
        <c:ser>
          <c:idx val="2"/>
          <c:order val="2"/>
          <c:tx>
            <c:strRef>
              <c:f>Feuille1!$A$9</c:f>
              <c:strCache>
                <c:ptCount val="1"/>
                <c:pt idx="0">
                  <c:v>P3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Feuille1!$B$1:$F$1</c:f>
              <c:numCache>
                <c:formatCode>0.00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cat>
          <c:val>
            <c:numRef>
              <c:f>Feuille1!$B$9:$F$9</c:f>
              <c:numCache>
                <c:formatCode>0.00</c:formatCode>
                <c:ptCount val="5"/>
                <c:pt idx="0">
                  <c:v>28.8</c:v>
                </c:pt>
                <c:pt idx="1">
                  <c:v>31.5</c:v>
                </c:pt>
                <c:pt idx="2">
                  <c:v>33.1</c:v>
                </c:pt>
                <c:pt idx="3">
                  <c:v>35.799999999999997</c:v>
                </c:pt>
                <c:pt idx="4">
                  <c:v>39</c:v>
                </c:pt>
              </c:numCache>
            </c:numRef>
          </c:val>
        </c:ser>
        <c:ser>
          <c:idx val="3"/>
          <c:order val="3"/>
          <c:tx>
            <c:strRef>
              <c:f>Feuille1!$A$12</c:f>
              <c:strCache>
                <c:ptCount val="1"/>
                <c:pt idx="0">
                  <c:v>P4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Feuille1!$B$1:$F$1</c:f>
              <c:numCache>
                <c:formatCode>0.00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cat>
          <c:val>
            <c:numRef>
              <c:f>Feuille1!$B$12:$F$12</c:f>
              <c:numCache>
                <c:formatCode>0.00</c:formatCode>
                <c:ptCount val="5"/>
                <c:pt idx="0">
                  <c:v>26.6</c:v>
                </c:pt>
                <c:pt idx="1">
                  <c:v>29.9</c:v>
                </c:pt>
                <c:pt idx="2">
                  <c:v>32.6</c:v>
                </c:pt>
                <c:pt idx="3">
                  <c:v>35.799999999999997</c:v>
                </c:pt>
                <c:pt idx="4">
                  <c:v>39</c:v>
                </c:pt>
              </c:numCache>
            </c:numRef>
          </c:val>
        </c:ser>
        <c:ser>
          <c:idx val="4"/>
          <c:order val="4"/>
          <c:tx>
            <c:strRef>
              <c:f>Feuille1!$A$15</c:f>
              <c:strCache>
                <c:ptCount val="1"/>
                <c:pt idx="0">
                  <c:v>P5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Feuille1!$B$1:$F$1</c:f>
              <c:numCache>
                <c:formatCode>0.00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cat>
          <c:val>
            <c:numRef>
              <c:f>Feuille1!$B$15:$F$15</c:f>
              <c:numCache>
                <c:formatCode>0.00</c:formatCode>
                <c:ptCount val="5"/>
                <c:pt idx="0">
                  <c:v>26.1</c:v>
                </c:pt>
                <c:pt idx="1">
                  <c:v>29.3</c:v>
                </c:pt>
                <c:pt idx="2">
                  <c:v>31.5</c:v>
                </c:pt>
                <c:pt idx="3">
                  <c:v>34.700000000000003</c:v>
                </c:pt>
                <c:pt idx="4">
                  <c:v>36.9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001019952"/>
        <c:axId val="2001022672"/>
      </c:barChart>
      <c:catAx>
        <c:axId val="2001019952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01022672"/>
        <c:crosses val="autoZero"/>
        <c:auto val="1"/>
        <c:lblAlgn val="ctr"/>
        <c:lblOffset val="100"/>
        <c:noMultiLvlLbl val="0"/>
      </c:catAx>
      <c:valAx>
        <c:axId val="2001022672"/>
        <c:scaling>
          <c:orientation val="minMax"/>
          <c:max val="50"/>
          <c:min val="25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01019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fr-FR" sz="18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Temperature (°) as a function of %CPU with 2 fans </a:t>
            </a:r>
            <a:r>
              <a:rPr lang="fr-FR" sz="1600" b="1" i="0" u="none" strike="noStrike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(RPi1)</a:t>
            </a:r>
            <a:endParaRPr lang="fr-FR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Feuille1!$A$2</c:f>
              <c:strCache>
                <c:ptCount val="1"/>
                <c:pt idx="0">
                  <c:v>P1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Feuille1!$B$1:$F$1</c:f>
              <c:numCache>
                <c:formatCode>0.00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cat>
          <c:val>
            <c:numRef>
              <c:f>Feuille1!$B$2:$F$2</c:f>
              <c:numCache>
                <c:formatCode>0.00</c:formatCode>
                <c:ptCount val="5"/>
                <c:pt idx="0">
                  <c:v>27.2</c:v>
                </c:pt>
                <c:pt idx="1">
                  <c:v>32.6</c:v>
                </c:pt>
                <c:pt idx="2">
                  <c:v>35.799999999999997</c:v>
                </c:pt>
                <c:pt idx="3">
                  <c:v>37.299999999999997</c:v>
                </c:pt>
                <c:pt idx="4">
                  <c:v>41.2</c:v>
                </c:pt>
              </c:numCache>
            </c:numRef>
          </c:val>
        </c:ser>
        <c:ser>
          <c:idx val="1"/>
          <c:order val="1"/>
          <c:tx>
            <c:strRef>
              <c:f>Feuille1!$A$5</c:f>
              <c:strCache>
                <c:ptCount val="1"/>
                <c:pt idx="0">
                  <c:v>P2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Feuille1!$B$1:$F$1</c:f>
              <c:numCache>
                <c:formatCode>0.00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cat>
          <c:val>
            <c:numRef>
              <c:f>Feuille1!$B$5:$F$5</c:f>
              <c:numCache>
                <c:formatCode>0.00</c:formatCode>
                <c:ptCount val="5"/>
                <c:pt idx="0">
                  <c:v>30.44</c:v>
                </c:pt>
                <c:pt idx="1">
                  <c:v>34.700000000000003</c:v>
                </c:pt>
                <c:pt idx="2">
                  <c:v>37.9</c:v>
                </c:pt>
                <c:pt idx="3">
                  <c:v>40.1</c:v>
                </c:pt>
                <c:pt idx="4">
                  <c:v>44.4</c:v>
                </c:pt>
              </c:numCache>
            </c:numRef>
          </c:val>
        </c:ser>
        <c:ser>
          <c:idx val="2"/>
          <c:order val="2"/>
          <c:tx>
            <c:strRef>
              <c:f>Feuille1!$A$8</c:f>
              <c:strCache>
                <c:ptCount val="1"/>
                <c:pt idx="0">
                  <c:v>P3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Feuille1!$B$1:$F$1</c:f>
              <c:numCache>
                <c:formatCode>0.00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cat>
          <c:val>
            <c:numRef>
              <c:f>Feuille1!$B$8:$F$8</c:f>
              <c:numCache>
                <c:formatCode>0.00</c:formatCode>
                <c:ptCount val="5"/>
                <c:pt idx="0">
                  <c:v>30.4</c:v>
                </c:pt>
                <c:pt idx="1">
                  <c:v>35.200000000000003</c:v>
                </c:pt>
                <c:pt idx="2">
                  <c:v>39.5</c:v>
                </c:pt>
                <c:pt idx="3">
                  <c:v>43.3</c:v>
                </c:pt>
                <c:pt idx="4">
                  <c:v>46</c:v>
                </c:pt>
              </c:numCache>
            </c:numRef>
          </c:val>
        </c:ser>
        <c:ser>
          <c:idx val="3"/>
          <c:order val="3"/>
          <c:tx>
            <c:strRef>
              <c:f>Feuille1!$A$11</c:f>
              <c:strCache>
                <c:ptCount val="1"/>
                <c:pt idx="0">
                  <c:v>P4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Feuille1!$B$1:$F$1</c:f>
              <c:numCache>
                <c:formatCode>0.00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cat>
          <c:val>
            <c:numRef>
              <c:f>Feuille1!$B$11:$F$11</c:f>
              <c:numCache>
                <c:formatCode>0.00</c:formatCode>
                <c:ptCount val="5"/>
                <c:pt idx="0">
                  <c:v>28.8</c:v>
                </c:pt>
                <c:pt idx="1">
                  <c:v>34.200000000000003</c:v>
                </c:pt>
                <c:pt idx="2">
                  <c:v>37.9</c:v>
                </c:pt>
                <c:pt idx="3">
                  <c:v>41.2</c:v>
                </c:pt>
                <c:pt idx="4">
                  <c:v>44.4</c:v>
                </c:pt>
              </c:numCache>
            </c:numRef>
          </c:val>
        </c:ser>
        <c:ser>
          <c:idx val="4"/>
          <c:order val="4"/>
          <c:tx>
            <c:strRef>
              <c:f>Feuille1!$A$14</c:f>
              <c:strCache>
                <c:ptCount val="1"/>
                <c:pt idx="0">
                  <c:v>P5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Feuille1!$B$14:$F$14</c:f>
              <c:numCache>
                <c:formatCode>0.00</c:formatCode>
                <c:ptCount val="5"/>
                <c:pt idx="0">
                  <c:v>28.8</c:v>
                </c:pt>
                <c:pt idx="1">
                  <c:v>33.6</c:v>
                </c:pt>
                <c:pt idx="2">
                  <c:v>36.299999999999997</c:v>
                </c:pt>
                <c:pt idx="3">
                  <c:v>40.1</c:v>
                </c:pt>
                <c:pt idx="4">
                  <c:v>41.2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001029200"/>
        <c:axId val="2001030832"/>
      </c:barChart>
      <c:catAx>
        <c:axId val="2001029200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01030832"/>
        <c:crosses val="autoZero"/>
        <c:auto val="1"/>
        <c:lblAlgn val="ctr"/>
        <c:lblOffset val="100"/>
        <c:noMultiLvlLbl val="0"/>
      </c:catAx>
      <c:valAx>
        <c:axId val="2001030832"/>
        <c:scaling>
          <c:orientation val="minMax"/>
          <c:min val="25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0102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3B5BB0E-B9AE-4665-805F-6BE458678F3C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80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915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337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0579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253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9261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939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8907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54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08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169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94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025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659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812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30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69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5BB0E-B9AE-4665-805F-6BE458678F3C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079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72640" y="1122363"/>
            <a:ext cx="9144000" cy="1208713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TIPE :</a:t>
            </a:r>
            <a:br>
              <a:rPr lang="fr-FR" dirty="0" smtClean="0"/>
            </a:br>
            <a:r>
              <a:rPr lang="fr-FR" dirty="0" smtClean="0"/>
              <a:t>Mise en place d’un Data Center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072640" y="3035367"/>
            <a:ext cx="9144000" cy="3056340"/>
          </a:xfrm>
        </p:spPr>
        <p:txBody>
          <a:bodyPr>
            <a:normAutofit/>
          </a:bodyPr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  <a:p>
            <a:r>
              <a:rPr lang="fr-FR" dirty="0" smtClean="0"/>
              <a:t>Louis </a:t>
            </a:r>
            <a:r>
              <a:rPr lang="fr-FR" dirty="0" err="1" smtClean="0"/>
              <a:t>Bernon</a:t>
            </a:r>
            <a:r>
              <a:rPr lang="fr-FR" dirty="0" smtClean="0"/>
              <a:t> – PTSI2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230" y="2331076"/>
            <a:ext cx="2633477" cy="234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8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462220" y="410455"/>
            <a:ext cx="3952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Mêmes mesures sur un </a:t>
            </a:r>
            <a:r>
              <a:rPr lang="fr-FR" dirty="0" err="1" smtClean="0"/>
              <a:t>RPi</a:t>
            </a:r>
            <a:r>
              <a:rPr lang="fr-FR" dirty="0" smtClean="0"/>
              <a:t> avec radiateur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81" y="4011322"/>
            <a:ext cx="3423102" cy="267686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1" y="1035591"/>
            <a:ext cx="2653048" cy="283345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48" y="1817852"/>
            <a:ext cx="6009316" cy="353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8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920764" y="178783"/>
            <a:ext cx="392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Utilisation finale des </a:t>
            </a:r>
            <a:r>
              <a:rPr lang="fr-FR" dirty="0" err="1" smtClean="0"/>
              <a:t>Rpis</a:t>
            </a:r>
            <a:r>
              <a:rPr lang="fr-FR" dirty="0" smtClean="0"/>
              <a:t> dans un boîtier.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64" y="844729"/>
            <a:ext cx="2752338" cy="27359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64" y="3742671"/>
            <a:ext cx="2752338" cy="287707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679" y="822329"/>
            <a:ext cx="5803203" cy="275832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680" y="3804553"/>
            <a:ext cx="5803202" cy="28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628" y="1659987"/>
            <a:ext cx="6350000" cy="47625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29" y="1659988"/>
            <a:ext cx="3611975" cy="47625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82018" y="337625"/>
            <a:ext cx="4562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Boîte en lego permet de simuler le boîtier final</a:t>
            </a:r>
          </a:p>
          <a:p>
            <a:r>
              <a:rPr lang="fr-FR" dirty="0" smtClean="0"/>
              <a:t>Avantages : -malléabilité</a:t>
            </a:r>
          </a:p>
          <a:p>
            <a:r>
              <a:rPr lang="fr-FR" dirty="0"/>
              <a:t>	</a:t>
            </a:r>
            <a:r>
              <a:rPr lang="fr-FR" dirty="0" smtClean="0"/>
              <a:t>   -solidité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521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79" y="1752070"/>
            <a:ext cx="5971205" cy="463466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974" y="107716"/>
            <a:ext cx="1885071" cy="193031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23" y="3027207"/>
            <a:ext cx="5682600" cy="335952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520135" y="451800"/>
            <a:ext cx="736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Mesure de l’évolution de la température dans la boîte fermée sans ventilation.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691934" y="2038029"/>
            <a:ext cx="460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 capteur de température DHT11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436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10" y="1445456"/>
            <a:ext cx="2725159" cy="511239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77" y="1445454"/>
            <a:ext cx="3699813" cy="511239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768" y="1445454"/>
            <a:ext cx="2627810" cy="511239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798325" y="506438"/>
            <a:ext cx="6049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Mesure de la température des </a:t>
            </a:r>
            <a:r>
              <a:rPr lang="fr-FR" dirty="0" err="1" smtClean="0"/>
              <a:t>Rpis</a:t>
            </a:r>
            <a:r>
              <a:rPr lang="fr-FR" dirty="0" smtClean="0"/>
              <a:t> dans différentes dispositions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529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7064180"/>
              </p:ext>
            </p:extLst>
          </p:nvPr>
        </p:nvGraphicFramePr>
        <p:xfrm>
          <a:off x="949844" y="163053"/>
          <a:ext cx="4809484" cy="2875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1156912"/>
              </p:ext>
            </p:extLst>
          </p:nvPr>
        </p:nvGraphicFramePr>
        <p:xfrm>
          <a:off x="949844" y="3352844"/>
          <a:ext cx="4809484" cy="2875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6664484"/>
              </p:ext>
            </p:extLst>
          </p:nvPr>
        </p:nvGraphicFramePr>
        <p:xfrm>
          <a:off x="6450524" y="3352844"/>
          <a:ext cx="4829737" cy="2875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phique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2537910"/>
              </p:ext>
            </p:extLst>
          </p:nvPr>
        </p:nvGraphicFramePr>
        <p:xfrm>
          <a:off x="6450524" y="163053"/>
          <a:ext cx="4829736" cy="2875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3288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032001" y="781653"/>
            <a:ext cx="513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Meilleures dispositions : </a:t>
            </a:r>
            <a:r>
              <a:rPr lang="fr-FR" dirty="0" smtClean="0"/>
              <a:t>-P1 </a:t>
            </a:r>
            <a:r>
              <a:rPr lang="fr-FR" dirty="0" smtClean="0"/>
              <a:t>avec 2 ventilateurs</a:t>
            </a:r>
          </a:p>
          <a:p>
            <a:r>
              <a:rPr lang="fr-FR" dirty="0"/>
              <a:t>	</a:t>
            </a:r>
            <a:r>
              <a:rPr lang="fr-FR" dirty="0" smtClean="0"/>
              <a:t>	      </a:t>
            </a:r>
            <a:r>
              <a:rPr lang="fr-FR" dirty="0" smtClean="0"/>
              <a:t>-</a:t>
            </a:r>
            <a:r>
              <a:rPr lang="fr-FR" dirty="0" smtClean="0"/>
              <a:t>P7 / P10</a:t>
            </a:r>
            <a:r>
              <a:rPr lang="fr-FR" dirty="0" smtClean="0"/>
              <a:t> avec </a:t>
            </a:r>
            <a:r>
              <a:rPr lang="fr-FR" dirty="0" smtClean="0"/>
              <a:t>3 ventilateurs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032001" y="184080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Meilleur refroidissement pour </a:t>
            </a:r>
            <a:r>
              <a:rPr lang="fr-FR" dirty="0" smtClean="0"/>
              <a:t>P1 </a:t>
            </a:r>
            <a:endParaRPr lang="fr-FR" dirty="0"/>
          </a:p>
        </p:txBody>
      </p:sp>
      <p:cxnSp>
        <p:nvCxnSpPr>
          <p:cNvPr id="8" name="Connecteur droit avec flèche 7"/>
          <p:cNvCxnSpPr>
            <a:stCxn id="6" idx="3"/>
          </p:cNvCxnSpPr>
          <p:nvPr/>
        </p:nvCxnSpPr>
        <p:spPr>
          <a:xfrm flipV="1">
            <a:off x="5689601" y="2023683"/>
            <a:ext cx="506437" cy="1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311121" y="1840803"/>
            <a:ext cx="146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 ventilateurs</a:t>
            </a:r>
            <a:endParaRPr lang="fr-FR" dirty="0"/>
          </a:p>
        </p:txBody>
      </p:sp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013864"/>
              </p:ext>
            </p:extLst>
          </p:nvPr>
        </p:nvGraphicFramePr>
        <p:xfrm>
          <a:off x="2032001" y="2875280"/>
          <a:ext cx="8127999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232377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sng" dirty="0" smtClean="0"/>
                        <a:t>Conditions des tests</a:t>
                      </a:r>
                      <a:r>
                        <a:rPr lang="fr-FR" dirty="0" smtClean="0"/>
                        <a:t>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sng" dirty="0" smtClean="0"/>
                        <a:t>Utilisation finale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Volume boîtier (dm³)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12,3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30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Nombre </a:t>
                      </a:r>
                      <a:r>
                        <a:rPr lang="fr-FR" dirty="0" err="1" smtClean="0"/>
                        <a:t>RPis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5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79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5191907" y="0"/>
            <a:ext cx="1808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5.    À venir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548639" y="2464417"/>
            <a:ext cx="3517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Tests grandeur 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Mesure de la consommation des ventilateurs pour différentes tensions d’alimentation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Mesure du bruit dégagé par les </a:t>
            </a:r>
            <a:r>
              <a:rPr lang="fr-FR" dirty="0" err="1" smtClean="0"/>
              <a:t>Raspberry</a:t>
            </a:r>
            <a:r>
              <a:rPr lang="fr-FR" dirty="0" smtClean="0"/>
              <a:t> 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Assemblage du boîtier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332" y="1693870"/>
            <a:ext cx="4117033" cy="345830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30" y="1113692"/>
            <a:ext cx="2934364" cy="55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9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75818" y="0"/>
            <a:ext cx="34403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 smtClean="0"/>
              <a:t>III.    Conclusion</a:t>
            </a:r>
            <a:endParaRPr lang="fr-FR" sz="4000" dirty="0"/>
          </a:p>
        </p:txBody>
      </p:sp>
      <p:sp>
        <p:nvSpPr>
          <p:cNvPr id="5" name="ZoneTexte 4"/>
          <p:cNvSpPr txBox="1"/>
          <p:nvPr/>
        </p:nvSpPr>
        <p:spPr>
          <a:xfrm>
            <a:off x="1343786" y="2274838"/>
            <a:ext cx="95044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Détermination d’un moyen de refroidir le boîtier ainsi que ses composants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Il faut prendre en compte les autres facteurs (bruit, consommation)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Possible élargissement du data center 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2988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67482" y="140677"/>
            <a:ext cx="2657036" cy="914400"/>
          </a:xfrm>
        </p:spPr>
        <p:txBody>
          <a:bodyPr>
            <a:normAutofit/>
          </a:bodyPr>
          <a:lstStyle/>
          <a:p>
            <a:pPr algn="ctr"/>
            <a:r>
              <a:rPr lang="fr-FR" u="sng" dirty="0" smtClean="0"/>
              <a:t>Sommaire</a:t>
            </a:r>
            <a:endParaRPr lang="fr-FR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95893" y="1266088"/>
            <a:ext cx="6400214" cy="5116088"/>
          </a:xfrm>
        </p:spPr>
        <p:txBody>
          <a:bodyPr numCol="1">
            <a:normAutofit fontScale="92500" lnSpcReduction="10000"/>
          </a:bodyPr>
          <a:lstStyle/>
          <a:p>
            <a:pPr marL="571500" indent="-571500" algn="ctr">
              <a:buFont typeface="+mj-lt"/>
              <a:buAutoNum type="romanUcPeriod"/>
            </a:pPr>
            <a:r>
              <a:rPr lang="fr-FR" sz="3600" u="sng" dirty="0" smtClean="0"/>
              <a:t>Introduction</a:t>
            </a:r>
            <a:endParaRPr lang="fr-FR" sz="3600" dirty="0" smtClean="0"/>
          </a:p>
          <a:p>
            <a:pPr marL="914400" lvl="1" indent="-457200" algn="ctr">
              <a:buFont typeface="+mj-lt"/>
              <a:buAutoNum type="arabicPeriod"/>
            </a:pPr>
            <a:r>
              <a:rPr lang="fr-FR" dirty="0" smtClean="0"/>
              <a:t>Systèmes existants</a:t>
            </a:r>
          </a:p>
          <a:p>
            <a:pPr marL="914400" lvl="1" indent="-457200" algn="ctr">
              <a:buFont typeface="+mj-lt"/>
              <a:buAutoNum type="arabicPeriod"/>
            </a:pPr>
            <a:r>
              <a:rPr lang="fr-FR" dirty="0" smtClean="0"/>
              <a:t>Notre système</a:t>
            </a:r>
          </a:p>
          <a:p>
            <a:pPr marL="914400" lvl="1" indent="-457200" algn="ctr">
              <a:buFont typeface="+mj-lt"/>
              <a:buAutoNum type="arabicPeriod"/>
            </a:pPr>
            <a:endParaRPr lang="fr-FR" dirty="0" smtClean="0"/>
          </a:p>
          <a:p>
            <a:pPr marL="571500" indent="-571500" algn="ctr">
              <a:buFont typeface="+mj-lt"/>
              <a:buAutoNum type="romanUcPeriod"/>
            </a:pPr>
            <a:r>
              <a:rPr lang="fr-FR" sz="3200" u="sng" dirty="0"/>
              <a:t>Contrôle de la température </a:t>
            </a:r>
            <a:endParaRPr lang="fr-FR" sz="3200" u="sng" dirty="0" smtClean="0"/>
          </a:p>
          <a:p>
            <a:pPr marL="914400" lvl="1" indent="-457200" algn="ctr">
              <a:buFont typeface="+mj-lt"/>
              <a:buAutoNum type="arabicPeriod"/>
            </a:pPr>
            <a:r>
              <a:rPr lang="fr-FR" dirty="0" smtClean="0"/>
              <a:t>Éléments à refroidir</a:t>
            </a:r>
          </a:p>
          <a:p>
            <a:pPr marL="914400" lvl="1" indent="-457200" algn="ctr">
              <a:buFont typeface="+mj-lt"/>
              <a:buAutoNum type="arabicPeriod"/>
            </a:pPr>
            <a:r>
              <a:rPr lang="fr-FR" dirty="0" smtClean="0"/>
              <a:t>Choix de la méthode de  refroidissement</a:t>
            </a:r>
          </a:p>
          <a:p>
            <a:pPr marL="914400" lvl="1" indent="-457200" algn="ctr">
              <a:buFont typeface="+mj-lt"/>
              <a:buAutoNum type="arabicPeriod"/>
            </a:pPr>
            <a:r>
              <a:rPr lang="fr-FR" dirty="0" smtClean="0"/>
              <a:t>Mesures </a:t>
            </a:r>
          </a:p>
          <a:p>
            <a:pPr marL="914400" lvl="1" indent="-457200" algn="ctr">
              <a:buFont typeface="+mj-lt"/>
              <a:buAutoNum type="arabicPeriod"/>
            </a:pPr>
            <a:r>
              <a:rPr lang="fr-FR" dirty="0" smtClean="0"/>
              <a:t>À venir</a:t>
            </a:r>
          </a:p>
          <a:p>
            <a:pPr marL="914400" lvl="1" indent="-457200" algn="ctr">
              <a:buFont typeface="+mj-lt"/>
              <a:buAutoNum type="arabicPeriod"/>
            </a:pPr>
            <a:endParaRPr lang="fr-FR" dirty="0"/>
          </a:p>
          <a:p>
            <a:pPr marL="571500" indent="-571500" algn="ctr">
              <a:buFont typeface="+mj-lt"/>
              <a:buAutoNum type="romanUcPeriod"/>
            </a:pPr>
            <a:r>
              <a:rPr lang="fr-FR" sz="3600" u="sng" dirty="0" smtClean="0"/>
              <a:t>Conclusion </a:t>
            </a:r>
          </a:p>
          <a:p>
            <a:pPr marL="457200" lvl="1" indent="0" algn="ctr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40719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343" y="1657350"/>
            <a:ext cx="4714875" cy="31432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39" y="1657350"/>
            <a:ext cx="6096000" cy="314325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880899" y="0"/>
            <a:ext cx="3180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 algn="ctr">
              <a:buFont typeface="+mj-lt"/>
              <a:buAutoNum type="romanUcPeriod"/>
            </a:pPr>
            <a:r>
              <a:rPr lang="fr-FR" sz="4000" u="sng" dirty="0" smtClean="0"/>
              <a:t>Introduction</a:t>
            </a:r>
            <a:endParaRPr lang="fr-FR" sz="4000" u="sng" dirty="0"/>
          </a:p>
        </p:txBody>
      </p:sp>
      <p:sp>
        <p:nvSpPr>
          <p:cNvPr id="7" name="ZoneTexte 6"/>
          <p:cNvSpPr txBox="1"/>
          <p:nvPr/>
        </p:nvSpPr>
        <p:spPr>
          <a:xfrm>
            <a:off x="4845886" y="813286"/>
            <a:ext cx="3250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800" dirty="0" smtClean="0"/>
              <a:t>Systèmes existants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2997381" y="500631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Google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9167914" y="5006312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Facebook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393710" y="5936566"/>
            <a:ext cx="4154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Fonction : Traiter des données en quantité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80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647527" y="0"/>
            <a:ext cx="2896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smtClean="0"/>
              <a:t>2.    Notre système</a:t>
            </a:r>
            <a:endParaRPr lang="fr-FR" sz="2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2" r="-11652"/>
          <a:stretch/>
        </p:blipFill>
        <p:spPr>
          <a:xfrm>
            <a:off x="477825" y="1346097"/>
            <a:ext cx="6227286" cy="471707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111" y="1346097"/>
            <a:ext cx="5109372" cy="471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75748" y="177039"/>
            <a:ext cx="1144050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 </a:t>
            </a:r>
            <a:r>
              <a:rPr lang="fr-FR" sz="3200" u="sng" dirty="0" smtClean="0"/>
              <a:t>Problématique :</a:t>
            </a:r>
          </a:p>
          <a:p>
            <a:pPr algn="ctr"/>
            <a:endParaRPr lang="fr-FR" sz="3200" u="sng" dirty="0" smtClean="0"/>
          </a:p>
          <a:p>
            <a:r>
              <a:rPr lang="fr-FR" sz="4000" b="1" dirty="0" smtClean="0"/>
              <a:t>Comment gérer le refroidissement d’un data center ?</a:t>
            </a:r>
            <a:endParaRPr lang="fr-FR" sz="4000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36" y="1869809"/>
            <a:ext cx="11812032" cy="466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9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33030" y="0"/>
            <a:ext cx="6925940" cy="538053"/>
          </a:xfrm>
        </p:spPr>
        <p:txBody>
          <a:bodyPr>
            <a:normAutofit fontScale="90000"/>
          </a:bodyPr>
          <a:lstStyle/>
          <a:p>
            <a:pPr algn="ctr"/>
            <a:r>
              <a:rPr lang="fr-FR" u="sng" dirty="0" smtClean="0"/>
              <a:t>II.	Contrôle de la température</a:t>
            </a:r>
            <a:endParaRPr lang="fr-FR" u="sng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50035" y="3067386"/>
            <a:ext cx="2007681" cy="522774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317" y="1273935"/>
            <a:ext cx="5732299" cy="270558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336072" y="430376"/>
            <a:ext cx="351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Éléments à refroidir</a:t>
            </a:r>
            <a:endParaRPr lang="fr-FR" sz="28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4663" y="2028589"/>
            <a:ext cx="4982021" cy="37050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8153876" y="3979518"/>
            <a:ext cx="16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Switch Ethernet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0767750" y="6187434"/>
            <a:ext cx="727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Relais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834461" y="6386398"/>
            <a:ext cx="184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Raspberry</a:t>
            </a:r>
            <a:r>
              <a:rPr lang="fr-FR" dirty="0" smtClean="0"/>
              <a:t> pi (</a:t>
            </a:r>
            <a:r>
              <a:rPr lang="fr-FR" dirty="0" err="1" smtClean="0"/>
              <a:t>Rpi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410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133809" y="988310"/>
            <a:ext cx="400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Méthodes de refroidissement existants :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729492" y="0"/>
            <a:ext cx="673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fr-FR" sz="2800" dirty="0" smtClean="0"/>
              <a:t>2.    Choix </a:t>
            </a:r>
            <a:r>
              <a:rPr lang="fr-FR" sz="2800" dirty="0"/>
              <a:t>de la méthode de  </a:t>
            </a:r>
            <a:r>
              <a:rPr lang="fr-FR" sz="2800" dirty="0" smtClean="0"/>
              <a:t>refroidissement</a:t>
            </a:r>
            <a:endParaRPr lang="fr-FR" sz="2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3" y="1506246"/>
            <a:ext cx="4745408" cy="362589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05" y="1506246"/>
            <a:ext cx="4445000" cy="362589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012949" y="5280743"/>
            <a:ext cx="143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Watercooling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8860259" y="5245684"/>
            <a:ext cx="1204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Ventilation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217698" y="5724377"/>
            <a:ext cx="2959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Inconvénients : -entretien</a:t>
            </a:r>
          </a:p>
          <a:p>
            <a:r>
              <a:rPr lang="fr-FR" dirty="0"/>
              <a:t>	</a:t>
            </a:r>
            <a:r>
              <a:rPr lang="fr-FR" dirty="0" smtClean="0"/>
              <a:t>       -encombrement</a:t>
            </a:r>
          </a:p>
          <a:p>
            <a:r>
              <a:rPr lang="fr-FR" dirty="0"/>
              <a:t>	 </a:t>
            </a:r>
            <a:r>
              <a:rPr lang="fr-FR" dirty="0" smtClean="0"/>
              <a:t>      -coût</a:t>
            </a:r>
          </a:p>
          <a:p>
            <a:r>
              <a:rPr lang="fr-FR" dirty="0" smtClean="0"/>
              <a:t>	       -consommation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709605" y="5724377"/>
            <a:ext cx="330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Inconvénient : -peut être bruyant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988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592" y="3717348"/>
            <a:ext cx="2696235" cy="197554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513885" y="589258"/>
            <a:ext cx="1201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Mesure de la température des cartes grâce à une caméra thermique </a:t>
            </a:r>
            <a:r>
              <a:rPr lang="fr-FR" dirty="0" err="1" smtClean="0"/>
              <a:t>Fluke</a:t>
            </a:r>
            <a:r>
              <a:rPr lang="fr-FR" dirty="0" smtClean="0"/>
              <a:t> lors de leur utilisation sans boîtier.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08" y="3717348"/>
            <a:ext cx="2678409" cy="197554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297470" y="6297628"/>
            <a:ext cx="438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Utilisation optimale : température ambiante.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214" y="1275127"/>
            <a:ext cx="2628139" cy="19684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517" y="1279232"/>
            <a:ext cx="2619093" cy="196432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7" y="1284325"/>
            <a:ext cx="2655677" cy="196842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286653" y="3250244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r>
              <a:rPr lang="fr-FR" dirty="0" smtClean="0"/>
              <a:t>% : 41,2 °C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327200" y="3257843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25</a:t>
            </a:r>
            <a:r>
              <a:rPr lang="fr-FR" dirty="0" smtClean="0"/>
              <a:t>% : 51,6 °C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9718760" y="3257843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50</a:t>
            </a:r>
            <a:r>
              <a:rPr lang="fr-FR" dirty="0" smtClean="0"/>
              <a:t>% : 59,5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246012" y="5695150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75</a:t>
            </a:r>
            <a:r>
              <a:rPr lang="fr-FR" dirty="0" smtClean="0"/>
              <a:t>% : 69,4 °C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7255650" y="569515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100</a:t>
            </a:r>
            <a:r>
              <a:rPr lang="fr-FR" dirty="0" smtClean="0"/>
              <a:t>% : 77,4°C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5089154" y="0"/>
            <a:ext cx="201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3.    Mesures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0754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01" y="1226069"/>
            <a:ext cx="1996941" cy="151861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75" y="3004486"/>
            <a:ext cx="4075195" cy="348545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450585" y="564853"/>
            <a:ext cx="651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Utilisation de radiateurs (</a:t>
            </a:r>
            <a:r>
              <a:rPr lang="fr-FR" dirty="0" err="1" smtClean="0"/>
              <a:t>heatsinks</a:t>
            </a:r>
            <a:r>
              <a:rPr lang="fr-FR" dirty="0" smtClean="0"/>
              <a:t>) prévus spécialement pour les </a:t>
            </a:r>
            <a:r>
              <a:rPr lang="fr-FR" dirty="0" err="1" smtClean="0"/>
              <a:t>Rpis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15" y="1985374"/>
            <a:ext cx="5974470" cy="355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3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20988</TotalTime>
  <Words>363</Words>
  <Application>Microsoft Office PowerPoint</Application>
  <PresentationFormat>Grand écran</PresentationFormat>
  <Paragraphs>89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Trebuchet MS</vt:lpstr>
      <vt:lpstr>Tw Cen MT</vt:lpstr>
      <vt:lpstr>Circuit</vt:lpstr>
      <vt:lpstr>TIPE : Mise en place d’un Data Center</vt:lpstr>
      <vt:lpstr>Sommaire</vt:lpstr>
      <vt:lpstr>Présentation PowerPoint</vt:lpstr>
      <vt:lpstr>Présentation PowerPoint</vt:lpstr>
      <vt:lpstr>Présentation PowerPoint</vt:lpstr>
      <vt:lpstr>II. Contrôle de la température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TIPE : Mise en place d’un Data Center</dc:title>
  <dc:creator>Louis</dc:creator>
  <cp:lastModifiedBy>Louis Bernon</cp:lastModifiedBy>
  <cp:revision>71</cp:revision>
  <dcterms:created xsi:type="dcterms:W3CDTF">2016-06-02T14:54:11Z</dcterms:created>
  <dcterms:modified xsi:type="dcterms:W3CDTF">2016-09-15T14:39:02Z</dcterms:modified>
</cp:coreProperties>
</file>